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4" r:id="rId5"/>
    <p:sldMasterId id="2147483697" r:id="rId6"/>
  </p:sldMasterIdLst>
  <p:notesMasterIdLst>
    <p:notesMasterId r:id="rId27"/>
  </p:notesMasterIdLst>
  <p:handoutMasterIdLst>
    <p:handoutMasterId r:id="rId28"/>
  </p:handoutMasterIdLst>
  <p:sldIdLst>
    <p:sldId id="259" r:id="rId7"/>
    <p:sldId id="261" r:id="rId8"/>
    <p:sldId id="267" r:id="rId9"/>
    <p:sldId id="260" r:id="rId10"/>
    <p:sldId id="271" r:id="rId11"/>
    <p:sldId id="272" r:id="rId12"/>
    <p:sldId id="274" r:id="rId13"/>
    <p:sldId id="275" r:id="rId14"/>
    <p:sldId id="276" r:id="rId15"/>
    <p:sldId id="277" r:id="rId16"/>
    <p:sldId id="278" r:id="rId17"/>
    <p:sldId id="273" r:id="rId18"/>
    <p:sldId id="279" r:id="rId19"/>
    <p:sldId id="280" r:id="rId20"/>
    <p:sldId id="282" r:id="rId21"/>
    <p:sldId id="264" r:id="rId22"/>
    <p:sldId id="270" r:id="rId23"/>
    <p:sldId id="281" r:id="rId24"/>
    <p:sldId id="265" r:id="rId25"/>
    <p:sldId id="26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A0A"/>
    <a:srgbClr val="2F66A8"/>
    <a:srgbClr val="0B4D7A"/>
    <a:srgbClr val="010B37"/>
    <a:srgbClr val="CF142B"/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74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92" y="11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378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1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 userDrawn="1"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>
                <a:solidFill>
                  <a:srgbClr val="990A0A"/>
                </a:solidFill>
              </a:rPr>
              <a:t>Empowering M365 Environments with DSC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 userDrawn="1"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>
                <a:solidFill>
                  <a:srgbClr val="990A0A"/>
                </a:solidFill>
              </a:rPr>
              <a:t>Ryan Bartram</a:t>
            </a:r>
            <a:endParaRPr lang="en-GB" b="1" i="1" dirty="0">
              <a:solidFill>
                <a:srgbClr val="990A0A"/>
              </a:solidFill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 userDrawn="1"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643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10B37"/>
                </a:solidFill>
              </a:defRPr>
            </a:lvl1pPr>
          </a:lstStyle>
          <a:p>
            <a:pPr lvl="0"/>
            <a:r>
              <a:rPr lang="en-US" dirty="0"/>
              <a:t>Your bio</a:t>
            </a:r>
            <a:endParaRPr lang="en-GB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10B37"/>
                </a:solidFill>
              </a:defRPr>
            </a:lvl1pPr>
          </a:lstStyle>
          <a:p>
            <a:r>
              <a:rPr lang="en-US" dirty="0"/>
              <a:t>Speaker’s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96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defRPr>
                <a:solidFill>
                  <a:srgbClr val="990A0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theme" Target="../theme/theme3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CFB50422-2D44-660B-E169-0C0200004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4318AA-08BC-312C-6AD0-B559AD004F7E}"/>
              </a:ext>
            </a:extLst>
          </p:cNvPr>
          <p:cNvSpPr/>
          <p:nvPr userDrawn="1"/>
        </p:nvSpPr>
        <p:spPr>
          <a:xfrm>
            <a:off x="298027" y="5913120"/>
            <a:ext cx="1703113" cy="944880"/>
          </a:xfrm>
          <a:prstGeom prst="rect">
            <a:avLst/>
          </a:prstGeom>
          <a:solidFill>
            <a:srgbClr val="990A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3757FF5F-93E2-037C-C1F1-74ECC2B3D5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56" y="6023893"/>
            <a:ext cx="1498654" cy="493747"/>
          </a:xfrm>
          <a:prstGeom prst="rect">
            <a:avLst/>
          </a:prstGeom>
        </p:spPr>
      </p:pic>
      <p:pic>
        <p:nvPicPr>
          <p:cNvPr id="9" name="Image 8" descr="Une image contenant symbole, logo, Emblème, Marque&#10;&#10;Description générée automatiquement">
            <a:extLst>
              <a:ext uri="{FF2B5EF4-FFF2-40B4-BE49-F238E27FC236}">
                <a16:creationId xmlns:a16="http://schemas.microsoft.com/office/drawing/2014/main" id="{AD936A8C-5D6C-2656-C93E-2189656652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62" y="296656"/>
            <a:ext cx="1939073" cy="1717858"/>
          </a:xfrm>
          <a:prstGeom prst="rect">
            <a:avLst/>
          </a:prstGeom>
        </p:spPr>
      </p:pic>
      <p:pic>
        <p:nvPicPr>
          <p:cNvPr id="4" name="Image 3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9A357A6F-8849-8F14-870C-2F8C29879FA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80" y="5469532"/>
            <a:ext cx="2770293" cy="13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9B1E3801-5212-B241-A5E2-91B315C9AE7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2094937-314C-37DB-B192-971973FB1A4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990A0A"/>
                </a:solidFill>
              </a:rPr>
              <a:t>@</a:t>
            </a:r>
            <a:r>
              <a:rPr lang="en-GB" b="1" dirty="0" err="1">
                <a:solidFill>
                  <a:srgbClr val="990A0A"/>
                </a:solidFill>
              </a:rPr>
              <a:t>rd_bartram</a:t>
            </a:r>
            <a:endParaRPr lang="en-GB" b="1" dirty="0">
              <a:solidFill>
                <a:srgbClr val="990A0A"/>
              </a:solidFill>
            </a:endParaRPr>
          </a:p>
        </p:txBody>
      </p:sp>
      <p:pic>
        <p:nvPicPr>
          <p:cNvPr id="8" name="Image 7" descr="Une image contenant texte, logo, symbole, Police&#10;&#10;Description générée automatiquement">
            <a:extLst>
              <a:ext uri="{FF2B5EF4-FFF2-40B4-BE49-F238E27FC236}">
                <a16:creationId xmlns:a16="http://schemas.microsoft.com/office/drawing/2014/main" id="{513F1392-3328-513A-302A-337166DBEF8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277" y="195658"/>
            <a:ext cx="890737" cy="1029892"/>
          </a:xfrm>
          <a:prstGeom prst="rect">
            <a:avLst/>
          </a:prstGeom>
        </p:spPr>
      </p:pic>
      <p:pic>
        <p:nvPicPr>
          <p:cNvPr id="12" name="Image 11" descr="Une image contenant capture d’écran, Graphique, ligne, Caractère coloré&#10;&#10;Description générée automatiquement">
            <a:extLst>
              <a:ext uri="{FF2B5EF4-FFF2-40B4-BE49-F238E27FC236}">
                <a16:creationId xmlns:a16="http://schemas.microsoft.com/office/drawing/2014/main" id="{8A480C37-AE12-E1D1-DBAB-F7F94B19132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23" y="6359751"/>
            <a:ext cx="379477" cy="38862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990A0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rgbClr val="010B37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990A0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rgbClr val="010B3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10B3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10B3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3D013507-F58E-9B32-635F-9C30E8BC98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5DE52287-FB87-FECE-9D10-E10563B56301}"/>
              </a:ext>
            </a:extLst>
          </p:cNvPr>
          <p:cNvSpPr/>
          <p:nvPr userDrawn="1"/>
        </p:nvSpPr>
        <p:spPr>
          <a:xfrm flipH="1">
            <a:off x="8120130" y="2538152"/>
            <a:ext cx="2620193" cy="375006"/>
          </a:xfrm>
          <a:custGeom>
            <a:avLst/>
            <a:gdLst>
              <a:gd name="connsiteX0" fmla="*/ 2620192 w 2620193"/>
              <a:gd name="connsiteY0" fmla="*/ 0 h 371129"/>
              <a:gd name="connsiteX1" fmla="*/ 0 w 2620193"/>
              <a:gd name="connsiteY1" fmla="*/ 0 h 371129"/>
              <a:gd name="connsiteX2" fmla="*/ 0 w 2620193"/>
              <a:gd name="connsiteY2" fmla="*/ 371129 h 371129"/>
              <a:gd name="connsiteX3" fmla="*/ 2620193 w 2620193"/>
              <a:gd name="connsiteY3" fmla="*/ 371129 h 371129"/>
              <a:gd name="connsiteX4" fmla="*/ 2619189 w 2620193"/>
              <a:gd name="connsiteY4" fmla="*/ 370301 h 371129"/>
              <a:gd name="connsiteX5" fmla="*/ 2542668 w 2620193"/>
              <a:gd name="connsiteY5" fmla="*/ 185564 h 371129"/>
              <a:gd name="connsiteX6" fmla="*/ 2619189 w 2620193"/>
              <a:gd name="connsiteY6" fmla="*/ 828 h 37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0193" h="371129">
                <a:moveTo>
                  <a:pt x="2620192" y="0"/>
                </a:moveTo>
                <a:lnTo>
                  <a:pt x="0" y="0"/>
                </a:lnTo>
                <a:lnTo>
                  <a:pt x="0" y="371129"/>
                </a:lnTo>
                <a:lnTo>
                  <a:pt x="2620193" y="371129"/>
                </a:lnTo>
                <a:lnTo>
                  <a:pt x="2619189" y="370301"/>
                </a:lnTo>
                <a:cubicBezTo>
                  <a:pt x="2571910" y="323022"/>
                  <a:pt x="2542668" y="257708"/>
                  <a:pt x="2542668" y="185564"/>
                </a:cubicBezTo>
                <a:cubicBezTo>
                  <a:pt x="2542668" y="113420"/>
                  <a:pt x="2571910" y="48106"/>
                  <a:pt x="2619189" y="828"/>
                </a:cubicBezTo>
                <a:close/>
              </a:path>
            </a:pathLst>
          </a:custGeom>
          <a:solidFill>
            <a:srgbClr val="2F66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baseline="0" dirty="0"/>
          </a:p>
        </p:txBody>
      </p:sp>
      <p:pic>
        <p:nvPicPr>
          <p:cNvPr id="3" name="Image 2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453ABD54-9FF3-5900-D20D-2EF909F3FA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2" y="445540"/>
            <a:ext cx="4880628" cy="1976869"/>
          </a:xfrm>
          <a:prstGeom prst="rect">
            <a:avLst/>
          </a:prstGeom>
        </p:spPr>
      </p:pic>
      <p:pic>
        <p:nvPicPr>
          <p:cNvPr id="5" name="Image 4" descr="Une image contenant capture d’écran, texte, dessin humoristique&#10;&#10;Description générée automatiquement">
            <a:extLst>
              <a:ext uri="{FF2B5EF4-FFF2-40B4-BE49-F238E27FC236}">
                <a16:creationId xmlns:a16="http://schemas.microsoft.com/office/drawing/2014/main" id="{607440BE-1963-4C15-D40F-8AEC4ED046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4955"/>
            <a:ext cx="3609929" cy="2850698"/>
          </a:xfrm>
          <a:prstGeom prst="rect">
            <a:avLst/>
          </a:prstGeom>
        </p:spPr>
      </p:pic>
      <p:pic>
        <p:nvPicPr>
          <p:cNvPr id="6" name="Image 5" descr="Une image contenant texte, logo, symbole, Police&#10;&#10;Description générée automatiquement">
            <a:extLst>
              <a:ext uri="{FF2B5EF4-FFF2-40B4-BE49-F238E27FC236}">
                <a16:creationId xmlns:a16="http://schemas.microsoft.com/office/drawing/2014/main" id="{32686C5D-8A41-9F0A-CE0E-1D944CC7CA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507" y="3783234"/>
            <a:ext cx="1745723" cy="2018447"/>
          </a:xfrm>
          <a:prstGeom prst="rect">
            <a:avLst/>
          </a:prstGeom>
        </p:spPr>
      </p:pic>
      <p:pic>
        <p:nvPicPr>
          <p:cNvPr id="9" name="Image 8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2DBB79BA-2B58-5423-8D1D-DB7F4ECF01A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84" y="5296131"/>
            <a:ext cx="1770835" cy="420333"/>
          </a:xfrm>
          <a:prstGeom prst="rect">
            <a:avLst/>
          </a:prstGeom>
        </p:spPr>
      </p:pic>
      <p:pic>
        <p:nvPicPr>
          <p:cNvPr id="10" name="Image 9" descr="Une image contenant texte, logo, Police, symbole&#10;&#10;Description générée automatiquement">
            <a:extLst>
              <a:ext uri="{FF2B5EF4-FFF2-40B4-BE49-F238E27FC236}">
                <a16:creationId xmlns:a16="http://schemas.microsoft.com/office/drawing/2014/main" id="{CC0D93A4-33FA-94D4-6287-54C75CD57D2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96" y="3731764"/>
            <a:ext cx="1736096" cy="1861873"/>
          </a:xfrm>
          <a:prstGeom prst="rect">
            <a:avLst/>
          </a:prstGeom>
        </p:spPr>
      </p:pic>
      <p:pic>
        <p:nvPicPr>
          <p:cNvPr id="11" name="Image 10" descr="Une image contenant symbole, logo, Police, Emblème&#10;&#10;Description générée automatiquement">
            <a:extLst>
              <a:ext uri="{FF2B5EF4-FFF2-40B4-BE49-F238E27FC236}">
                <a16:creationId xmlns:a16="http://schemas.microsoft.com/office/drawing/2014/main" id="{6E55948E-7658-F2D5-36E2-6DE88DE0A12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254" y="3737914"/>
            <a:ext cx="1736096" cy="1482570"/>
          </a:xfrm>
          <a:prstGeom prst="rect">
            <a:avLst/>
          </a:prstGeom>
        </p:spPr>
      </p:pic>
      <p:pic>
        <p:nvPicPr>
          <p:cNvPr id="12" name="Image 11" descr="Une image contenant texte, Police, Graphique, affiche&#10;&#10;Description générée automatiquement">
            <a:extLst>
              <a:ext uri="{FF2B5EF4-FFF2-40B4-BE49-F238E27FC236}">
                <a16:creationId xmlns:a16="http://schemas.microsoft.com/office/drawing/2014/main" id="{C8AE7D4E-3868-132F-64A4-FADF256D2E3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76" y="3770607"/>
            <a:ext cx="1579331" cy="2204665"/>
          </a:xfrm>
          <a:prstGeom prst="rect">
            <a:avLst/>
          </a:prstGeom>
        </p:spPr>
      </p:pic>
      <p:pic>
        <p:nvPicPr>
          <p:cNvPr id="14" name="Image 13" descr="Une image contenant cercle, symbole, Police, Graphique&#10;&#10;Description générée automatiquement">
            <a:extLst>
              <a:ext uri="{FF2B5EF4-FFF2-40B4-BE49-F238E27FC236}">
                <a16:creationId xmlns:a16="http://schemas.microsoft.com/office/drawing/2014/main" id="{AAC49F87-2665-4E79-B6AA-ADE03CAD26D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93" y="1097830"/>
            <a:ext cx="251066" cy="251066"/>
          </a:xfrm>
          <a:prstGeom prst="rect">
            <a:avLst/>
          </a:prstGeom>
        </p:spPr>
      </p:pic>
      <p:pic>
        <p:nvPicPr>
          <p:cNvPr id="15" name="Image 14" descr="Une image contenant logo, symbole, Graphique, blanc&#10;&#10;Description générée automatiquement">
            <a:extLst>
              <a:ext uri="{FF2B5EF4-FFF2-40B4-BE49-F238E27FC236}">
                <a16:creationId xmlns:a16="http://schemas.microsoft.com/office/drawing/2014/main" id="{B5DEFA53-22FC-33BD-CA3A-98179400132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47" y="779824"/>
            <a:ext cx="251067" cy="251067"/>
          </a:xfrm>
          <a:prstGeom prst="rect">
            <a:avLst/>
          </a:prstGeom>
        </p:spPr>
      </p:pic>
      <p:pic>
        <p:nvPicPr>
          <p:cNvPr id="16" name="Image 15" descr="Une image contenant logo, Police, symbole, Graphique&#10;&#10;Description générée automatiquement">
            <a:extLst>
              <a:ext uri="{FF2B5EF4-FFF2-40B4-BE49-F238E27FC236}">
                <a16:creationId xmlns:a16="http://schemas.microsoft.com/office/drawing/2014/main" id="{64C1DE5B-D908-BAB1-CE90-2B6AC311AC5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93" y="445540"/>
            <a:ext cx="245609" cy="248338"/>
          </a:xfrm>
          <a:prstGeom prst="rect">
            <a:avLst/>
          </a:prstGeom>
        </p:spPr>
      </p:pic>
      <p:pic>
        <p:nvPicPr>
          <p:cNvPr id="19" name="Image 18" descr="Une image contenant Police, texte, Graphique, graphisme&#10;&#10;Description générée automatiquement">
            <a:extLst>
              <a:ext uri="{FF2B5EF4-FFF2-40B4-BE49-F238E27FC236}">
                <a16:creationId xmlns:a16="http://schemas.microsoft.com/office/drawing/2014/main" id="{EEFC675C-70CE-2AB7-4478-552F7F30B7B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97" y="5937137"/>
            <a:ext cx="1347512" cy="363214"/>
          </a:xfrm>
          <a:prstGeom prst="rect">
            <a:avLst/>
          </a:prstGeom>
        </p:spPr>
      </p:pic>
      <p:pic>
        <p:nvPicPr>
          <p:cNvPr id="20" name="Image 19" descr="Une image contenant Graphique, Police, graphisme, blanc&#10;&#10;Description générée automatiquement">
            <a:extLst>
              <a:ext uri="{FF2B5EF4-FFF2-40B4-BE49-F238E27FC236}">
                <a16:creationId xmlns:a16="http://schemas.microsoft.com/office/drawing/2014/main" id="{AA1F32FD-2D5C-0D08-7883-92A24BBF0C6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634" y="6433117"/>
            <a:ext cx="1353098" cy="2051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8DF6D0-A3D4-8DBC-3A6E-54F3F0980432}"/>
              </a:ext>
            </a:extLst>
          </p:cNvPr>
          <p:cNvSpPr/>
          <p:nvPr userDrawn="1"/>
        </p:nvSpPr>
        <p:spPr>
          <a:xfrm flipH="1">
            <a:off x="10831890" y="2542029"/>
            <a:ext cx="104308" cy="3711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E54A00EB-BC70-5092-5335-E40F491CC81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660" y="1902693"/>
            <a:ext cx="7863912" cy="40950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35BD2AC-827F-E279-71DD-8F2F4C3FC6B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29" y="2625602"/>
            <a:ext cx="2284014" cy="227078"/>
          </a:xfrm>
          <a:prstGeom prst="rect">
            <a:avLst/>
          </a:prstGeom>
        </p:spPr>
      </p:pic>
      <p:pic>
        <p:nvPicPr>
          <p:cNvPr id="34" name="Image 33" descr="Une image contenant logo, symbole, cercle, Graphique&#10;&#10;Description générée automatiquement">
            <a:extLst>
              <a:ext uri="{FF2B5EF4-FFF2-40B4-BE49-F238E27FC236}">
                <a16:creationId xmlns:a16="http://schemas.microsoft.com/office/drawing/2014/main" id="{61C17507-705E-0FF5-BA40-DE0441D5625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16" y="2511557"/>
            <a:ext cx="436870" cy="441723"/>
          </a:xfrm>
          <a:prstGeom prst="rect">
            <a:avLst/>
          </a:prstGeom>
        </p:spPr>
      </p:pic>
      <p:pic>
        <p:nvPicPr>
          <p:cNvPr id="36" name="Image 35" descr="Une image contenant cercle, symbole, Police, Graphique&#10;&#10;Description générée automatiquement">
            <a:extLst>
              <a:ext uri="{FF2B5EF4-FFF2-40B4-BE49-F238E27FC236}">
                <a16:creationId xmlns:a16="http://schemas.microsoft.com/office/drawing/2014/main" id="{D77AD865-5832-E04E-C5A0-AE5710EF022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377" y="2505412"/>
            <a:ext cx="446577" cy="446577"/>
          </a:xfrm>
          <a:prstGeom prst="rect">
            <a:avLst/>
          </a:prstGeom>
        </p:spPr>
      </p:pic>
      <p:pic>
        <p:nvPicPr>
          <p:cNvPr id="38" name="Image 37" descr="Une image contenant logo, Graphique, symbole, cercle&#10;&#10;Description générée automatiquement">
            <a:extLst>
              <a:ext uri="{FF2B5EF4-FFF2-40B4-BE49-F238E27FC236}">
                <a16:creationId xmlns:a16="http://schemas.microsoft.com/office/drawing/2014/main" id="{19FFE0A3-A132-D37B-A0F7-E4B615906229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43" y="2505411"/>
            <a:ext cx="446577" cy="446577"/>
          </a:xfrm>
          <a:prstGeom prst="rect">
            <a:avLst/>
          </a:prstGeom>
        </p:spPr>
      </p:pic>
      <p:pic>
        <p:nvPicPr>
          <p:cNvPr id="43" name="Image 42" descr="Une image contenant Police, Graphique, typographie, texte&#10;&#10;Description générée automatiquement">
            <a:extLst>
              <a:ext uri="{FF2B5EF4-FFF2-40B4-BE49-F238E27FC236}">
                <a16:creationId xmlns:a16="http://schemas.microsoft.com/office/drawing/2014/main" id="{24B0A068-DCB8-F739-3666-9C430454433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227" y="3307643"/>
            <a:ext cx="2038560" cy="3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8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rgbClr val="990A0A"/>
                </a:solidFill>
              </a:rPr>
              <a:t>What</a:t>
            </a:r>
            <a:r>
              <a:rPr lang="fr-FR" dirty="0">
                <a:solidFill>
                  <a:srgbClr val="990A0A"/>
                </a:solidFill>
              </a:rPr>
              <a:t> </a:t>
            </a:r>
            <a:r>
              <a:rPr lang="fr-FR" dirty="0" err="1">
                <a:solidFill>
                  <a:srgbClr val="990A0A"/>
                </a:solidFill>
              </a:rPr>
              <a:t>is</a:t>
            </a:r>
            <a:r>
              <a:rPr lang="fr-FR" dirty="0">
                <a:solidFill>
                  <a:srgbClr val="990A0A"/>
                </a:solidFill>
              </a:rPr>
              <a:t> DSC?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008B"/>
                </a:solidFill>
                <a:effectLst/>
                <a:latin typeface="Helvetica" pitchFamily="2" charset="0"/>
              </a:rPr>
              <a:t>Configuration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A2BE2"/>
                </a:solidFill>
                <a:effectLst/>
                <a:latin typeface="Helvetica" pitchFamily="2" charset="0"/>
              </a:rPr>
              <a:t>File </a:t>
            </a:r>
            <a:r>
              <a:rPr lang="en-GB" dirty="0">
                <a:effectLst/>
                <a:latin typeface="Helvetica" pitchFamily="2" charset="0"/>
              </a:rPr>
              <a:t>{</a:t>
            </a:r>
          </a:p>
          <a:p>
            <a:pPr marL="0" indent="0">
              <a:buNone/>
            </a:pPr>
            <a:endParaRPr lang="en-GB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en-GB" dirty="0">
                <a:solidFill>
                  <a:srgbClr val="00008B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Node</a:t>
            </a:r>
            <a:r>
              <a:rPr lang="en-GB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 </a:t>
            </a:r>
            <a:r>
              <a:rPr lang="en-GB" dirty="0">
                <a:solidFill>
                  <a:srgbClr val="8A2BE2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localhost</a:t>
            </a:r>
            <a:r>
              <a:rPr lang="en-GB" dirty="0">
                <a:solidFill>
                  <a:srgbClr val="8A2BE2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effectLst/>
                <a:latin typeface="Helvetica" pitchFamily="2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    </a:t>
            </a:r>
            <a:r>
              <a:rPr lang="en-GB" dirty="0">
                <a:solidFill>
                  <a:srgbClr val="00008B"/>
                </a:solidFill>
                <a:effectLst/>
                <a:latin typeface="Helvetica" pitchFamily="2" charset="0"/>
              </a:rPr>
              <a:t>File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A2BE2"/>
                </a:solidFill>
                <a:effectLst/>
                <a:latin typeface="Helvetica" pitchFamily="2" charset="0"/>
              </a:rPr>
              <a:t>test</a:t>
            </a:r>
            <a:r>
              <a:rPr lang="en-GB" dirty="0">
                <a:effectLst/>
                <a:latin typeface="Helvetica" pitchFamily="2" charset="0"/>
              </a:rPr>
              <a:t> 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           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DestinationPath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696969"/>
                </a:solidFill>
                <a:effectLst/>
                <a:latin typeface="Helvetica" pitchFamily="2" charset="0"/>
              </a:rPr>
              <a:t>=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B0000"/>
                </a:solidFill>
                <a:effectLst/>
                <a:latin typeface="Helvetica" pitchFamily="2" charset="0"/>
              </a:rPr>
              <a:t>"C:\</a:t>
            </a:r>
            <a:r>
              <a:rPr lang="en-GB" dirty="0" err="1">
                <a:solidFill>
                  <a:srgbClr val="8B0000"/>
                </a:solidFill>
                <a:effectLst/>
                <a:latin typeface="Helvetica" pitchFamily="2" charset="0"/>
              </a:rPr>
              <a:t>test.txt</a:t>
            </a:r>
            <a:r>
              <a:rPr lang="en-GB" dirty="0">
                <a:solidFill>
                  <a:srgbClr val="8B0000"/>
                </a:solidFill>
                <a:effectLst/>
                <a:latin typeface="Helvetica" pitchFamily="2" charset="0"/>
              </a:rPr>
              <a:t>"</a:t>
            </a: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        Ensure </a:t>
            </a:r>
            <a:r>
              <a:rPr lang="en-GB" dirty="0">
                <a:solidFill>
                  <a:srgbClr val="696969"/>
                </a:solidFill>
                <a:effectLst/>
                <a:latin typeface="Helvetica" pitchFamily="2" charset="0"/>
              </a:rPr>
              <a:t>=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B0000"/>
                </a:solidFill>
                <a:effectLst/>
                <a:latin typeface="Helvetica" pitchFamily="2" charset="0"/>
              </a:rPr>
              <a:t>"Present"</a:t>
            </a:r>
            <a:endParaRPr lang="en-GB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        Type </a:t>
            </a:r>
            <a:r>
              <a:rPr lang="en-GB" dirty="0">
                <a:solidFill>
                  <a:srgbClr val="696969"/>
                </a:solidFill>
                <a:effectLst/>
                <a:latin typeface="Helvetica" pitchFamily="2" charset="0"/>
              </a:rPr>
              <a:t>=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B0000"/>
                </a:solidFill>
                <a:effectLst/>
                <a:latin typeface="Helvetica" pitchFamily="2" charset="0"/>
              </a:rPr>
              <a:t>'File'</a:t>
            </a:r>
            <a:endParaRPr lang="en-GB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        Contents </a:t>
            </a:r>
            <a:r>
              <a:rPr lang="en-GB" dirty="0">
                <a:solidFill>
                  <a:srgbClr val="696969"/>
                </a:solidFill>
                <a:effectLst/>
                <a:latin typeface="Helvetica" pitchFamily="2" charset="0"/>
              </a:rPr>
              <a:t>=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B0000"/>
                </a:solidFill>
                <a:effectLst/>
                <a:latin typeface="Helvetica" pitchFamily="2" charset="0"/>
              </a:rPr>
              <a:t>"Test"</a:t>
            </a:r>
            <a:endParaRPr lang="en-GB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    }</a:t>
            </a: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}</a:t>
            </a: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} </a:t>
            </a:r>
          </a:p>
        </p:txBody>
      </p:sp>
    </p:spTree>
    <p:extLst>
      <p:ext uri="{BB962C8B-B14F-4D97-AF65-F5344CB8AC3E}">
        <p14:creationId xmlns:p14="http://schemas.microsoft.com/office/powerpoint/2010/main" val="69523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rgbClr val="990A0A"/>
                </a:solidFill>
              </a:rPr>
              <a:t>What</a:t>
            </a:r>
            <a:r>
              <a:rPr lang="fr-FR" dirty="0">
                <a:solidFill>
                  <a:srgbClr val="990A0A"/>
                </a:solidFill>
              </a:rPr>
              <a:t> </a:t>
            </a:r>
            <a:r>
              <a:rPr lang="fr-FR" dirty="0" err="1">
                <a:solidFill>
                  <a:srgbClr val="990A0A"/>
                </a:solidFill>
              </a:rPr>
              <a:t>is</a:t>
            </a:r>
            <a:r>
              <a:rPr lang="fr-FR" dirty="0">
                <a:solidFill>
                  <a:srgbClr val="990A0A"/>
                </a:solidFill>
              </a:rPr>
              <a:t> DSC?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008B"/>
                </a:solidFill>
                <a:effectLst/>
                <a:latin typeface="Helvetica" pitchFamily="2" charset="0"/>
              </a:rPr>
              <a:t>Configuration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A2BE2"/>
                </a:solidFill>
                <a:effectLst/>
                <a:latin typeface="Helvetica" pitchFamily="2" charset="0"/>
              </a:rPr>
              <a:t>File </a:t>
            </a:r>
            <a:r>
              <a:rPr lang="en-GB" dirty="0">
                <a:effectLst/>
                <a:latin typeface="Helvetica" pitchFamily="2" charset="0"/>
              </a:rPr>
              <a:t>{</a:t>
            </a:r>
          </a:p>
          <a:p>
            <a:pPr marL="0" indent="0">
              <a:buNone/>
            </a:pPr>
            <a:endParaRPr lang="en-GB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en-GB" dirty="0">
                <a:solidFill>
                  <a:srgbClr val="00008B"/>
                </a:solidFill>
                <a:effectLst/>
                <a:latin typeface="Helvetica" pitchFamily="2" charset="0"/>
              </a:rPr>
              <a:t>Node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A2BE2"/>
                </a:solidFill>
                <a:effectLst/>
                <a:latin typeface="Helvetica" pitchFamily="2" charset="0"/>
              </a:rPr>
              <a:t>localhost </a:t>
            </a:r>
            <a:r>
              <a:rPr lang="en-GB" dirty="0">
                <a:effectLst/>
                <a:latin typeface="Helvetica" pitchFamily="2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    </a:t>
            </a:r>
            <a:r>
              <a:rPr lang="en-GB" dirty="0">
                <a:solidFill>
                  <a:srgbClr val="00008B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File</a:t>
            </a:r>
            <a:r>
              <a:rPr lang="en-GB" dirty="0">
                <a:effectLst/>
                <a:highlight>
                  <a:srgbClr val="FFFF00"/>
                </a:highlight>
                <a:latin typeface="Helvetica" pitchFamily="2" charset="0"/>
              </a:rPr>
              <a:t> </a:t>
            </a:r>
            <a:r>
              <a:rPr lang="en-GB" dirty="0">
                <a:solidFill>
                  <a:srgbClr val="8A2BE2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test</a:t>
            </a:r>
            <a:r>
              <a:rPr lang="en-GB" dirty="0">
                <a:effectLst/>
                <a:latin typeface="Helvetica" pitchFamily="2" charset="0"/>
              </a:rPr>
              <a:t> 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           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DestinationPath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696969"/>
                </a:solidFill>
                <a:effectLst/>
                <a:latin typeface="Helvetica" pitchFamily="2" charset="0"/>
              </a:rPr>
              <a:t>=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B0000"/>
                </a:solidFill>
                <a:effectLst/>
                <a:latin typeface="Helvetica" pitchFamily="2" charset="0"/>
              </a:rPr>
              <a:t>"C:\</a:t>
            </a:r>
            <a:r>
              <a:rPr lang="en-GB" dirty="0" err="1">
                <a:solidFill>
                  <a:srgbClr val="8B0000"/>
                </a:solidFill>
                <a:effectLst/>
                <a:latin typeface="Helvetica" pitchFamily="2" charset="0"/>
              </a:rPr>
              <a:t>test.txt</a:t>
            </a:r>
            <a:r>
              <a:rPr lang="en-GB" dirty="0">
                <a:solidFill>
                  <a:srgbClr val="8B0000"/>
                </a:solidFill>
                <a:effectLst/>
                <a:latin typeface="Helvetica" pitchFamily="2" charset="0"/>
              </a:rPr>
              <a:t>"</a:t>
            </a: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        Ensure </a:t>
            </a:r>
            <a:r>
              <a:rPr lang="en-GB" dirty="0">
                <a:solidFill>
                  <a:srgbClr val="696969"/>
                </a:solidFill>
                <a:effectLst/>
                <a:latin typeface="Helvetica" pitchFamily="2" charset="0"/>
              </a:rPr>
              <a:t>=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B0000"/>
                </a:solidFill>
                <a:effectLst/>
                <a:latin typeface="Helvetica" pitchFamily="2" charset="0"/>
              </a:rPr>
              <a:t>"Present"</a:t>
            </a:r>
            <a:endParaRPr lang="en-GB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        Type </a:t>
            </a:r>
            <a:r>
              <a:rPr lang="en-GB" dirty="0">
                <a:solidFill>
                  <a:srgbClr val="696969"/>
                </a:solidFill>
                <a:effectLst/>
                <a:latin typeface="Helvetica" pitchFamily="2" charset="0"/>
              </a:rPr>
              <a:t>=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B0000"/>
                </a:solidFill>
                <a:effectLst/>
                <a:latin typeface="Helvetica" pitchFamily="2" charset="0"/>
              </a:rPr>
              <a:t>'File'</a:t>
            </a:r>
            <a:endParaRPr lang="en-GB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        Contents </a:t>
            </a:r>
            <a:r>
              <a:rPr lang="en-GB" dirty="0">
                <a:solidFill>
                  <a:srgbClr val="696969"/>
                </a:solidFill>
                <a:effectLst/>
                <a:latin typeface="Helvetica" pitchFamily="2" charset="0"/>
              </a:rPr>
              <a:t>=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B0000"/>
                </a:solidFill>
                <a:effectLst/>
                <a:latin typeface="Helvetica" pitchFamily="2" charset="0"/>
              </a:rPr>
              <a:t>"Test"</a:t>
            </a:r>
            <a:endParaRPr lang="en-GB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    }</a:t>
            </a: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}</a:t>
            </a: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} </a:t>
            </a:r>
          </a:p>
        </p:txBody>
      </p:sp>
    </p:spTree>
    <p:extLst>
      <p:ext uri="{BB962C8B-B14F-4D97-AF65-F5344CB8AC3E}">
        <p14:creationId xmlns:p14="http://schemas.microsoft.com/office/powerpoint/2010/main" val="4169736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990A0A"/>
                </a:solidFill>
              </a:rPr>
              <a:t>How do </a:t>
            </a:r>
            <a:r>
              <a:rPr lang="fr-FR" dirty="0" err="1">
                <a:solidFill>
                  <a:srgbClr val="990A0A"/>
                </a:solidFill>
              </a:rPr>
              <a:t>we</a:t>
            </a:r>
            <a:r>
              <a:rPr lang="fr-FR" dirty="0">
                <a:solidFill>
                  <a:srgbClr val="990A0A"/>
                </a:solidFill>
              </a:rPr>
              <a:t> run </a:t>
            </a:r>
            <a:r>
              <a:rPr lang="fr-FR" dirty="0" err="1">
                <a:solidFill>
                  <a:srgbClr val="990A0A"/>
                </a:solidFill>
              </a:rPr>
              <a:t>this</a:t>
            </a:r>
            <a:r>
              <a:rPr lang="fr-FR" dirty="0">
                <a:solidFill>
                  <a:srgbClr val="990A0A"/>
                </a:solidFill>
              </a:rPr>
              <a:t>?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LCM</a:t>
            </a:r>
          </a:p>
          <a:p>
            <a:pPr lvl="1"/>
            <a:r>
              <a:rPr lang="fr-FR" dirty="0"/>
              <a:t>Manages the application of the configuration</a:t>
            </a:r>
          </a:p>
          <a:p>
            <a:pPr lvl="1"/>
            <a:r>
              <a:rPr lang="fr-FR" dirty="0"/>
              <a:t>Can </a:t>
            </a:r>
            <a:r>
              <a:rPr lang="fr-FR" dirty="0" err="1"/>
              <a:t>operate</a:t>
            </a:r>
            <a:r>
              <a:rPr lang="fr-FR" dirty="0"/>
              <a:t> in monitor, </a:t>
            </a:r>
            <a:r>
              <a:rPr lang="fr-FR" dirty="0" err="1"/>
              <a:t>ApplyOnce</a:t>
            </a:r>
            <a:r>
              <a:rPr lang="fr-FR" dirty="0"/>
              <a:t> or </a:t>
            </a:r>
            <a:r>
              <a:rPr lang="fr-FR" dirty="0" err="1"/>
              <a:t>ApplyandAutoCorrect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Start-</a:t>
            </a:r>
            <a:r>
              <a:rPr lang="fr-FR" dirty="0" err="1"/>
              <a:t>DSCConfiguration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3232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990A0A"/>
                </a:solidFill>
              </a:rPr>
              <a:t>How do </a:t>
            </a:r>
            <a:r>
              <a:rPr lang="fr-FR" dirty="0" err="1">
                <a:solidFill>
                  <a:srgbClr val="990A0A"/>
                </a:solidFill>
              </a:rPr>
              <a:t>we</a:t>
            </a:r>
            <a:r>
              <a:rPr lang="fr-FR" dirty="0">
                <a:solidFill>
                  <a:srgbClr val="990A0A"/>
                </a:solidFill>
              </a:rPr>
              <a:t> run </a:t>
            </a:r>
            <a:r>
              <a:rPr lang="fr-FR" dirty="0" err="1">
                <a:solidFill>
                  <a:srgbClr val="990A0A"/>
                </a:solidFill>
              </a:rPr>
              <a:t>this</a:t>
            </a:r>
            <a:r>
              <a:rPr lang="fr-FR" dirty="0">
                <a:solidFill>
                  <a:srgbClr val="990A0A"/>
                </a:solidFill>
              </a:rPr>
              <a:t>?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Direct </a:t>
            </a:r>
            <a:r>
              <a:rPr lang="fr-FR" dirty="0" err="1"/>
              <a:t>Invokation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Invoke-DscResource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281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990A0A"/>
                </a:solidFill>
              </a:rPr>
              <a:t>How do </a:t>
            </a:r>
            <a:r>
              <a:rPr lang="fr-FR" dirty="0" err="1">
                <a:solidFill>
                  <a:srgbClr val="990A0A"/>
                </a:solidFill>
              </a:rPr>
              <a:t>we</a:t>
            </a:r>
            <a:r>
              <a:rPr lang="fr-FR" dirty="0">
                <a:solidFill>
                  <a:srgbClr val="990A0A"/>
                </a:solidFill>
              </a:rPr>
              <a:t> run </a:t>
            </a:r>
            <a:r>
              <a:rPr lang="fr-FR" dirty="0" err="1">
                <a:solidFill>
                  <a:srgbClr val="990A0A"/>
                </a:solidFill>
              </a:rPr>
              <a:t>this</a:t>
            </a:r>
            <a:r>
              <a:rPr lang="fr-FR" dirty="0">
                <a:solidFill>
                  <a:srgbClr val="990A0A"/>
                </a:solidFill>
              </a:rPr>
              <a:t>?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Direct </a:t>
            </a:r>
            <a:r>
              <a:rPr lang="fr-FR" dirty="0" err="1"/>
              <a:t>Invokation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Invoke-DscResource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942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990A0A"/>
                </a:solidFill>
              </a:rPr>
              <a:t>Microsoft365DSC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Automate Configuration Changes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Monitor Config Drift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Export a Tenant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Compare Configurations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Assert</a:t>
            </a:r>
            <a:r>
              <a:rPr lang="fr-FR" dirty="0"/>
              <a:t> compliance to a </a:t>
            </a:r>
            <a:r>
              <a:rPr lang="fr-FR" dirty="0" err="1"/>
              <a:t>blueprint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4282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>
                <a:solidFill>
                  <a:srgbClr val="990A0A"/>
                </a:solidFill>
              </a:rPr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>
                <a:solidFill>
                  <a:srgbClr val="990A0A"/>
                </a:solidFill>
              </a:rPr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10" name="Picture 9" descr="A person and person standing next to a computer screen&#10;&#10;Description automatically generated">
            <a:extLst>
              <a:ext uri="{FF2B5EF4-FFF2-40B4-BE49-F238E27FC236}">
                <a16:creationId xmlns:a16="http://schemas.microsoft.com/office/drawing/2014/main" id="{49204053-EBF8-F812-1F26-A48FFEFCD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480" y="419658"/>
            <a:ext cx="67183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1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rgbClr val="990A0A"/>
                </a:solidFill>
              </a:rPr>
              <a:t>Useful</a:t>
            </a:r>
            <a:r>
              <a:rPr lang="fr-FR" dirty="0">
                <a:solidFill>
                  <a:srgbClr val="990A0A"/>
                </a:solidFill>
              </a:rPr>
              <a:t> Info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DSC Community (</a:t>
            </a:r>
            <a:r>
              <a:rPr lang="fr-FR" dirty="0" err="1"/>
              <a:t>dsccommunity.org</a:t>
            </a:r>
            <a:r>
              <a:rPr lang="fr-FR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Microsoft 365 Docs (microsoft365dsc.com)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5425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990A0A"/>
                </a:solidFill>
              </a:rPr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931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990A0A"/>
                </a:solidFill>
                <a:latin typeface="+mn-lt"/>
                <a:ea typeface="+mn-ea"/>
                <a:cs typeface="+mn-cs"/>
              </a:rPr>
              <a:t>Ryan Bartram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Cloud Architect and Co-Founder @ Worxspace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Microsoft Trainer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PowerShell enthusiast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OG DSC User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990A0A"/>
              </a:solidFill>
            </a:endParaRPr>
          </a:p>
        </p:txBody>
      </p:sp>
      <p:pic>
        <p:nvPicPr>
          <p:cNvPr id="2" name="Image 4" descr="Une image contenant Visage humain, sourire, Barbe humaine, personne&#10;&#10;Description générée automatiquement">
            <a:extLst>
              <a:ext uri="{FF2B5EF4-FFF2-40B4-BE49-F238E27FC236}">
                <a16:creationId xmlns:a16="http://schemas.microsoft.com/office/drawing/2014/main" id="{39391B8B-D593-1175-2D1E-ACE6CE97F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1" y="439427"/>
            <a:ext cx="2267181" cy="24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rgbClr val="990A0A"/>
                </a:solidFill>
              </a:rPr>
              <a:t>Who</a:t>
            </a:r>
            <a:r>
              <a:rPr lang="fr-FR" dirty="0">
                <a:solidFill>
                  <a:srgbClr val="990A0A"/>
                </a:solidFill>
              </a:rPr>
              <a:t> are </a:t>
            </a:r>
            <a:r>
              <a:rPr lang="fr-FR" dirty="0" err="1">
                <a:solidFill>
                  <a:srgbClr val="990A0A"/>
                </a:solidFill>
              </a:rPr>
              <a:t>you</a:t>
            </a:r>
            <a:r>
              <a:rPr lang="fr-FR" dirty="0">
                <a:solidFill>
                  <a:srgbClr val="990A0A"/>
                </a:solidFill>
              </a:rPr>
              <a:t>?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M365 </a:t>
            </a:r>
            <a:r>
              <a:rPr lang="fr-FR" dirty="0" err="1"/>
              <a:t>Administrators</a:t>
            </a:r>
            <a:endParaRPr lang="en-GB" dirty="0"/>
          </a:p>
          <a:p>
            <a:pPr lvl="1"/>
            <a:r>
              <a:rPr lang="en-GB" dirty="0"/>
              <a:t>IT Service Providers</a:t>
            </a:r>
          </a:p>
          <a:p>
            <a:pPr lvl="1"/>
            <a:r>
              <a:rPr lang="en-GB" dirty="0"/>
              <a:t>Internal IT Teams</a:t>
            </a:r>
          </a:p>
          <a:p>
            <a:r>
              <a:rPr lang="en-GB" dirty="0"/>
              <a:t>Security/Auditors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rgbClr val="990A0A"/>
                </a:solidFill>
              </a:rPr>
              <a:t>What</a:t>
            </a:r>
            <a:r>
              <a:rPr lang="fr-FR" dirty="0">
                <a:solidFill>
                  <a:srgbClr val="990A0A"/>
                </a:solidFill>
              </a:rPr>
              <a:t> </a:t>
            </a:r>
            <a:r>
              <a:rPr lang="fr-FR" dirty="0" err="1">
                <a:solidFill>
                  <a:srgbClr val="990A0A"/>
                </a:solidFill>
              </a:rPr>
              <a:t>is</a:t>
            </a:r>
            <a:r>
              <a:rPr lang="fr-FR" dirty="0">
                <a:solidFill>
                  <a:srgbClr val="990A0A"/>
                </a:solidFill>
              </a:rPr>
              <a:t> DSC?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Configuration as Code solution </a:t>
            </a:r>
            <a:r>
              <a:rPr lang="fr-FR" dirty="0" err="1"/>
              <a:t>built</a:t>
            </a:r>
            <a:r>
              <a:rPr lang="fr-FR" dirty="0"/>
              <a:t> in PowerShell</a:t>
            </a:r>
          </a:p>
          <a:p>
            <a:pPr lvl="1"/>
            <a:r>
              <a:rPr lang="fr-FR" dirty="0" err="1"/>
              <a:t>Designed</a:t>
            </a:r>
            <a:r>
              <a:rPr lang="fr-FR" dirty="0"/>
              <a:t> for Version 5</a:t>
            </a:r>
          </a:p>
          <a:p>
            <a:pPr lvl="1"/>
            <a:r>
              <a:rPr lang="fr-FR" dirty="0"/>
              <a:t>Can run on </a:t>
            </a:r>
            <a:r>
              <a:rPr lang="fr-FR" dirty="0" err="1"/>
              <a:t>pwsh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limitations</a:t>
            </a:r>
          </a:p>
        </p:txBody>
      </p:sp>
    </p:spTree>
    <p:extLst>
      <p:ext uri="{BB962C8B-B14F-4D97-AF65-F5344CB8AC3E}">
        <p14:creationId xmlns:p14="http://schemas.microsoft.com/office/powerpoint/2010/main" val="17112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rgbClr val="990A0A"/>
                </a:solidFill>
              </a:rPr>
              <a:t>What</a:t>
            </a:r>
            <a:r>
              <a:rPr lang="fr-FR" dirty="0">
                <a:solidFill>
                  <a:srgbClr val="990A0A"/>
                </a:solidFill>
              </a:rPr>
              <a:t> </a:t>
            </a:r>
            <a:r>
              <a:rPr lang="fr-FR" dirty="0" err="1">
                <a:solidFill>
                  <a:srgbClr val="990A0A"/>
                </a:solidFill>
              </a:rPr>
              <a:t>is</a:t>
            </a:r>
            <a:r>
              <a:rPr lang="fr-FR" dirty="0">
                <a:solidFill>
                  <a:srgbClr val="990A0A"/>
                </a:solidFill>
              </a:rPr>
              <a:t> DSC?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Get</a:t>
            </a:r>
            <a:endParaRPr lang="fr-FR" dirty="0"/>
          </a:p>
          <a:p>
            <a:pPr lvl="1"/>
            <a:r>
              <a:rPr lang="fr-FR" dirty="0" err="1"/>
              <a:t>Gathers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status</a:t>
            </a:r>
            <a:r>
              <a:rPr lang="fr-FR" dirty="0"/>
              <a:t> of a </a:t>
            </a:r>
            <a:r>
              <a:rPr lang="fr-FR" dirty="0" err="1"/>
              <a:t>resource</a:t>
            </a:r>
            <a:endParaRPr lang="fr-FR" dirty="0"/>
          </a:p>
          <a:p>
            <a:pPr lvl="1"/>
            <a:r>
              <a:rPr lang="fr-FR" dirty="0" err="1"/>
              <a:t>Useful</a:t>
            </a:r>
            <a:r>
              <a:rPr lang="fr-FR" dirty="0"/>
              <a:t> for </a:t>
            </a:r>
            <a:r>
              <a:rPr lang="fr-FR" dirty="0" err="1"/>
              <a:t>ReverseDSC</a:t>
            </a:r>
            <a:r>
              <a:rPr lang="fr-FR" dirty="0"/>
              <a:t> or documentation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Set</a:t>
            </a:r>
          </a:p>
          <a:p>
            <a:pPr lvl="1"/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so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Test</a:t>
            </a:r>
          </a:p>
          <a:p>
            <a:pPr lvl="1"/>
            <a:r>
              <a:rPr lang="fr-FR" dirty="0"/>
              <a:t>Checks compliance and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prevent</a:t>
            </a:r>
            <a:r>
              <a:rPr lang="fr-FR" dirty="0"/>
              <a:t> </a:t>
            </a:r>
            <a:r>
              <a:rPr lang="fr-FR" dirty="0" err="1"/>
              <a:t>overuse</a:t>
            </a:r>
            <a:r>
              <a:rPr lang="fr-FR" dirty="0"/>
              <a:t> of Set</a:t>
            </a:r>
          </a:p>
        </p:txBody>
      </p:sp>
    </p:spTree>
    <p:extLst>
      <p:ext uri="{BB962C8B-B14F-4D97-AF65-F5344CB8AC3E}">
        <p14:creationId xmlns:p14="http://schemas.microsoft.com/office/powerpoint/2010/main" val="1662371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rgbClr val="990A0A"/>
                </a:solidFill>
              </a:rPr>
              <a:t>What</a:t>
            </a:r>
            <a:r>
              <a:rPr lang="fr-FR" dirty="0">
                <a:solidFill>
                  <a:srgbClr val="990A0A"/>
                </a:solidFill>
              </a:rPr>
              <a:t> </a:t>
            </a:r>
            <a:r>
              <a:rPr lang="fr-FR" dirty="0" err="1">
                <a:solidFill>
                  <a:srgbClr val="990A0A"/>
                </a:solidFill>
              </a:rPr>
              <a:t>is</a:t>
            </a:r>
            <a:r>
              <a:rPr lang="fr-FR" dirty="0">
                <a:solidFill>
                  <a:srgbClr val="990A0A"/>
                </a:solidFill>
              </a:rPr>
              <a:t> DSC?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Configuration</a:t>
            </a:r>
          </a:p>
          <a:p>
            <a:pPr lvl="1"/>
            <a:r>
              <a:rPr lang="fr-FR" dirty="0" err="1"/>
              <a:t>Nodes</a:t>
            </a:r>
            <a:endParaRPr lang="fr-FR" dirty="0"/>
          </a:p>
          <a:p>
            <a:pPr lvl="1"/>
            <a:r>
              <a:rPr lang="fr-FR" dirty="0" err="1"/>
              <a:t>Resources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532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rgbClr val="990A0A"/>
                </a:solidFill>
              </a:rPr>
              <a:t>What</a:t>
            </a:r>
            <a:r>
              <a:rPr lang="fr-FR" dirty="0">
                <a:solidFill>
                  <a:srgbClr val="990A0A"/>
                </a:solidFill>
              </a:rPr>
              <a:t> </a:t>
            </a:r>
            <a:r>
              <a:rPr lang="fr-FR" dirty="0" err="1">
                <a:solidFill>
                  <a:srgbClr val="990A0A"/>
                </a:solidFill>
              </a:rPr>
              <a:t>is</a:t>
            </a:r>
            <a:r>
              <a:rPr lang="fr-FR" dirty="0">
                <a:solidFill>
                  <a:srgbClr val="990A0A"/>
                </a:solidFill>
              </a:rPr>
              <a:t> DSC?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008B"/>
                </a:solidFill>
                <a:effectLst/>
                <a:latin typeface="Helvetica" pitchFamily="2" charset="0"/>
              </a:rPr>
              <a:t>Configuration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A2BE2"/>
                </a:solidFill>
                <a:effectLst/>
                <a:latin typeface="Helvetica" pitchFamily="2" charset="0"/>
              </a:rPr>
              <a:t>File </a:t>
            </a:r>
            <a:r>
              <a:rPr lang="en-GB" dirty="0">
                <a:effectLst/>
                <a:latin typeface="Helvetica" pitchFamily="2" charset="0"/>
              </a:rPr>
              <a:t>{</a:t>
            </a:r>
          </a:p>
          <a:p>
            <a:pPr marL="0" indent="0">
              <a:buNone/>
            </a:pPr>
            <a:endParaRPr lang="en-GB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en-GB" dirty="0">
                <a:solidFill>
                  <a:srgbClr val="00008B"/>
                </a:solidFill>
                <a:effectLst/>
                <a:latin typeface="Helvetica" pitchFamily="2" charset="0"/>
              </a:rPr>
              <a:t>Node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A2BE2"/>
                </a:solidFill>
                <a:effectLst/>
                <a:latin typeface="Helvetica" pitchFamily="2" charset="0"/>
              </a:rPr>
              <a:t>localhost </a:t>
            </a:r>
            <a:r>
              <a:rPr lang="en-GB" dirty="0">
                <a:effectLst/>
                <a:latin typeface="Helvetica" pitchFamily="2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    </a:t>
            </a:r>
            <a:r>
              <a:rPr lang="en-GB" dirty="0">
                <a:solidFill>
                  <a:srgbClr val="00008B"/>
                </a:solidFill>
                <a:effectLst/>
                <a:latin typeface="Helvetica" pitchFamily="2" charset="0"/>
              </a:rPr>
              <a:t>File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A2BE2"/>
                </a:solidFill>
                <a:effectLst/>
                <a:latin typeface="Helvetica" pitchFamily="2" charset="0"/>
              </a:rPr>
              <a:t>test</a:t>
            </a:r>
            <a:r>
              <a:rPr lang="en-GB" dirty="0">
                <a:effectLst/>
                <a:latin typeface="Helvetica" pitchFamily="2" charset="0"/>
              </a:rPr>
              <a:t> 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           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DestinationPath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696969"/>
                </a:solidFill>
                <a:effectLst/>
                <a:latin typeface="Helvetica" pitchFamily="2" charset="0"/>
              </a:rPr>
              <a:t>=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B0000"/>
                </a:solidFill>
                <a:effectLst/>
                <a:latin typeface="Helvetica" pitchFamily="2" charset="0"/>
              </a:rPr>
              <a:t>"C:\</a:t>
            </a:r>
            <a:r>
              <a:rPr lang="en-GB" dirty="0" err="1">
                <a:solidFill>
                  <a:srgbClr val="8B0000"/>
                </a:solidFill>
                <a:effectLst/>
                <a:latin typeface="Helvetica" pitchFamily="2" charset="0"/>
              </a:rPr>
              <a:t>test.txt</a:t>
            </a:r>
            <a:r>
              <a:rPr lang="en-GB" dirty="0">
                <a:solidFill>
                  <a:srgbClr val="8B0000"/>
                </a:solidFill>
                <a:effectLst/>
                <a:latin typeface="Helvetica" pitchFamily="2" charset="0"/>
              </a:rPr>
              <a:t>"</a:t>
            </a: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        Ensure </a:t>
            </a:r>
            <a:r>
              <a:rPr lang="en-GB" dirty="0">
                <a:solidFill>
                  <a:srgbClr val="696969"/>
                </a:solidFill>
                <a:effectLst/>
                <a:latin typeface="Helvetica" pitchFamily="2" charset="0"/>
              </a:rPr>
              <a:t>=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B0000"/>
                </a:solidFill>
                <a:effectLst/>
                <a:latin typeface="Helvetica" pitchFamily="2" charset="0"/>
              </a:rPr>
              <a:t>"Present"</a:t>
            </a:r>
            <a:endParaRPr lang="en-GB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        Type </a:t>
            </a:r>
            <a:r>
              <a:rPr lang="en-GB" dirty="0">
                <a:solidFill>
                  <a:srgbClr val="696969"/>
                </a:solidFill>
                <a:effectLst/>
                <a:latin typeface="Helvetica" pitchFamily="2" charset="0"/>
              </a:rPr>
              <a:t>=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B0000"/>
                </a:solidFill>
                <a:effectLst/>
                <a:latin typeface="Helvetica" pitchFamily="2" charset="0"/>
              </a:rPr>
              <a:t>'File'</a:t>
            </a:r>
            <a:endParaRPr lang="en-GB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        Contents </a:t>
            </a:r>
            <a:r>
              <a:rPr lang="en-GB" dirty="0">
                <a:solidFill>
                  <a:srgbClr val="696969"/>
                </a:solidFill>
                <a:effectLst/>
                <a:latin typeface="Helvetica" pitchFamily="2" charset="0"/>
              </a:rPr>
              <a:t>=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B0000"/>
                </a:solidFill>
                <a:effectLst/>
                <a:latin typeface="Helvetica" pitchFamily="2" charset="0"/>
              </a:rPr>
              <a:t>"Test"</a:t>
            </a:r>
            <a:endParaRPr lang="en-GB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    }</a:t>
            </a: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}</a:t>
            </a: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} </a:t>
            </a:r>
          </a:p>
        </p:txBody>
      </p:sp>
    </p:spTree>
    <p:extLst>
      <p:ext uri="{BB962C8B-B14F-4D97-AF65-F5344CB8AC3E}">
        <p14:creationId xmlns:p14="http://schemas.microsoft.com/office/powerpoint/2010/main" val="2031771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rgbClr val="990A0A"/>
                </a:solidFill>
              </a:rPr>
              <a:t>What</a:t>
            </a:r>
            <a:r>
              <a:rPr lang="fr-FR" dirty="0">
                <a:solidFill>
                  <a:srgbClr val="990A0A"/>
                </a:solidFill>
              </a:rPr>
              <a:t> </a:t>
            </a:r>
            <a:r>
              <a:rPr lang="fr-FR" dirty="0" err="1">
                <a:solidFill>
                  <a:srgbClr val="990A0A"/>
                </a:solidFill>
              </a:rPr>
              <a:t>is</a:t>
            </a:r>
            <a:r>
              <a:rPr lang="fr-FR" dirty="0">
                <a:solidFill>
                  <a:srgbClr val="990A0A"/>
                </a:solidFill>
              </a:rPr>
              <a:t> DSC?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008B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Configuration</a:t>
            </a:r>
            <a:r>
              <a:rPr lang="en-GB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 </a:t>
            </a:r>
            <a:r>
              <a:rPr lang="en-GB" dirty="0">
                <a:solidFill>
                  <a:srgbClr val="8A2BE2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File</a:t>
            </a:r>
            <a:r>
              <a:rPr lang="en-GB" dirty="0">
                <a:solidFill>
                  <a:srgbClr val="8A2BE2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effectLst/>
                <a:latin typeface="Helvetica" pitchFamily="2" charset="0"/>
              </a:rPr>
              <a:t>{</a:t>
            </a:r>
          </a:p>
          <a:p>
            <a:pPr marL="0" indent="0">
              <a:buNone/>
            </a:pPr>
            <a:endParaRPr lang="en-GB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en-GB" dirty="0">
                <a:solidFill>
                  <a:srgbClr val="00008B"/>
                </a:solidFill>
                <a:effectLst/>
                <a:latin typeface="Helvetica" pitchFamily="2" charset="0"/>
              </a:rPr>
              <a:t>Node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A2BE2"/>
                </a:solidFill>
                <a:effectLst/>
                <a:latin typeface="Helvetica" pitchFamily="2" charset="0"/>
              </a:rPr>
              <a:t>localhost </a:t>
            </a:r>
            <a:r>
              <a:rPr lang="en-GB" dirty="0">
                <a:effectLst/>
                <a:latin typeface="Helvetica" pitchFamily="2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    </a:t>
            </a:r>
            <a:r>
              <a:rPr lang="en-GB" dirty="0">
                <a:solidFill>
                  <a:srgbClr val="00008B"/>
                </a:solidFill>
                <a:effectLst/>
                <a:latin typeface="Helvetica" pitchFamily="2" charset="0"/>
              </a:rPr>
              <a:t>File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A2BE2"/>
                </a:solidFill>
                <a:effectLst/>
                <a:latin typeface="Helvetica" pitchFamily="2" charset="0"/>
              </a:rPr>
              <a:t>test</a:t>
            </a:r>
            <a:r>
              <a:rPr lang="en-GB" dirty="0">
                <a:effectLst/>
                <a:latin typeface="Helvetica" pitchFamily="2" charset="0"/>
              </a:rPr>
              <a:t> 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           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DestinationPath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696969"/>
                </a:solidFill>
                <a:effectLst/>
                <a:latin typeface="Helvetica" pitchFamily="2" charset="0"/>
              </a:rPr>
              <a:t>=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B0000"/>
                </a:solidFill>
                <a:effectLst/>
                <a:latin typeface="Helvetica" pitchFamily="2" charset="0"/>
              </a:rPr>
              <a:t>"C:\</a:t>
            </a:r>
            <a:r>
              <a:rPr lang="en-GB" dirty="0" err="1">
                <a:solidFill>
                  <a:srgbClr val="8B0000"/>
                </a:solidFill>
                <a:effectLst/>
                <a:latin typeface="Helvetica" pitchFamily="2" charset="0"/>
              </a:rPr>
              <a:t>test.txt</a:t>
            </a:r>
            <a:r>
              <a:rPr lang="en-GB" dirty="0">
                <a:solidFill>
                  <a:srgbClr val="8B0000"/>
                </a:solidFill>
                <a:effectLst/>
                <a:latin typeface="Helvetica" pitchFamily="2" charset="0"/>
              </a:rPr>
              <a:t>"</a:t>
            </a: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        Ensure </a:t>
            </a:r>
            <a:r>
              <a:rPr lang="en-GB" dirty="0">
                <a:solidFill>
                  <a:srgbClr val="696969"/>
                </a:solidFill>
                <a:effectLst/>
                <a:latin typeface="Helvetica" pitchFamily="2" charset="0"/>
              </a:rPr>
              <a:t>=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B0000"/>
                </a:solidFill>
                <a:effectLst/>
                <a:latin typeface="Helvetica" pitchFamily="2" charset="0"/>
              </a:rPr>
              <a:t>"Present"</a:t>
            </a:r>
            <a:endParaRPr lang="en-GB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        Type </a:t>
            </a:r>
            <a:r>
              <a:rPr lang="en-GB" dirty="0">
                <a:solidFill>
                  <a:srgbClr val="696969"/>
                </a:solidFill>
                <a:effectLst/>
                <a:latin typeface="Helvetica" pitchFamily="2" charset="0"/>
              </a:rPr>
              <a:t>=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B0000"/>
                </a:solidFill>
                <a:effectLst/>
                <a:latin typeface="Helvetica" pitchFamily="2" charset="0"/>
              </a:rPr>
              <a:t>'File'</a:t>
            </a:r>
            <a:endParaRPr lang="en-GB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        Contents </a:t>
            </a:r>
            <a:r>
              <a:rPr lang="en-GB" dirty="0">
                <a:solidFill>
                  <a:srgbClr val="696969"/>
                </a:solidFill>
                <a:effectLst/>
                <a:latin typeface="Helvetica" pitchFamily="2" charset="0"/>
              </a:rPr>
              <a:t>=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8B0000"/>
                </a:solidFill>
                <a:effectLst/>
                <a:latin typeface="Helvetica" pitchFamily="2" charset="0"/>
              </a:rPr>
              <a:t>"Test"</a:t>
            </a:r>
            <a:endParaRPr lang="en-GB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    }</a:t>
            </a: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    }</a:t>
            </a: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} </a:t>
            </a:r>
          </a:p>
        </p:txBody>
      </p:sp>
    </p:spTree>
    <p:extLst>
      <p:ext uri="{BB962C8B-B14F-4D97-AF65-F5344CB8AC3E}">
        <p14:creationId xmlns:p14="http://schemas.microsoft.com/office/powerpoint/2010/main" val="985139626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ponso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5b653a37-a943-418c-a7e6-aa09ee196dc6" xsi:nil="true"/>
    <TaxCatchAll xmlns="bd297347-8c74-4a03-a42f-06ff7841fbbf" xsi:nil="true"/>
    <lcf76f155ced4ddcb4097134ff3c332f xmlns="5b653a37-a943-418c-a7e6-aa09ee196dc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421C8E53CB9745ACC21EB3D24457A9" ma:contentTypeVersion="15" ma:contentTypeDescription="Create a new document." ma:contentTypeScope="" ma:versionID="7e62250a33803332866e3facd4f98ec2">
  <xsd:schema xmlns:xsd="http://www.w3.org/2001/XMLSchema" xmlns:xs="http://www.w3.org/2001/XMLSchema" xmlns:p="http://schemas.microsoft.com/office/2006/metadata/properties" xmlns:ns2="bd297347-8c74-4a03-a42f-06ff7841fbbf" xmlns:ns3="5b653a37-a943-418c-a7e6-aa09ee196dc6" targetNamespace="http://schemas.microsoft.com/office/2006/metadata/properties" ma:root="true" ma:fieldsID="8e387104aad9f8495ba2f79a895c97b8" ns2:_="" ns3:_="">
    <xsd:import namespace="bd297347-8c74-4a03-a42f-06ff7841fbbf"/>
    <xsd:import namespace="5b653a37-a943-418c-a7e6-aa09ee196dc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297347-8c74-4a03-a42f-06ff7841fbb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a0530233-fbd5-46b3-8246-79f8dc20705a}" ma:internalName="TaxCatchAll" ma:showField="CatchAllData" ma:web="bd297347-8c74-4a03-a42f-06ff7841fb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653a37-a943-418c-a7e6-aa09ee196d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E60845-C3D9-4D03-A1AD-12FE491785E0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5b653a37-a943-418c-a7e6-aa09ee196dc6"/>
    <ds:schemaRef ds:uri="bd297347-8c74-4a03-a42f-06ff7841fbb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240E57-D4E9-4651-B75C-E01F9F741C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297347-8c74-4a03-a42f-06ff7841fbbf"/>
    <ds:schemaRef ds:uri="5b653a37-a943-418c-a7e6-aa09ee196d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369</Words>
  <Application>Microsoft Macintosh PowerPoint</Application>
  <PresentationFormat>Widescreen</PresentationFormat>
  <Paragraphs>105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Helvetica</vt:lpstr>
      <vt:lpstr>Wingdings</vt:lpstr>
      <vt:lpstr>Intro Title</vt:lpstr>
      <vt:lpstr>Content</vt:lpstr>
      <vt:lpstr>Sponsor</vt:lpstr>
      <vt:lpstr>PowerPoint Presentation</vt:lpstr>
      <vt:lpstr>PowerPoint Presentation</vt:lpstr>
      <vt:lpstr>PowerPoint Presentation</vt:lpstr>
      <vt:lpstr>Who are you?</vt:lpstr>
      <vt:lpstr>What is DSC?</vt:lpstr>
      <vt:lpstr>What is DSC?</vt:lpstr>
      <vt:lpstr>What is DSC?</vt:lpstr>
      <vt:lpstr>What is DSC?</vt:lpstr>
      <vt:lpstr>What is DSC?</vt:lpstr>
      <vt:lpstr>What is DSC?</vt:lpstr>
      <vt:lpstr>What is DSC?</vt:lpstr>
      <vt:lpstr>How do we run this?</vt:lpstr>
      <vt:lpstr>How do we run this?</vt:lpstr>
      <vt:lpstr>How do we run this?</vt:lpstr>
      <vt:lpstr>Microsoft365DSC</vt:lpstr>
      <vt:lpstr>Demos</vt:lpstr>
      <vt:lpstr>Demos</vt:lpstr>
      <vt:lpstr>Useful Info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Ryan Bartram</cp:lastModifiedBy>
  <cp:revision>4</cp:revision>
  <dcterms:created xsi:type="dcterms:W3CDTF">2022-05-02T14:38:43Z</dcterms:created>
  <dcterms:modified xsi:type="dcterms:W3CDTF">2024-03-06T14:19:23Z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0x01010090421C8E53CB9745ACC21EB3D24457A9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SIP_Label_61a56b61-39d0-4ab7-8e33-c3d136c1c8ef_Enabled">
    <vt:lpwstr>true</vt:lpwstr>
  </property>
  <property fmtid="{D5CDD505-2E9C-101B-9397-08002B2CF9AE}" pid="8" name="MSIP_Label_61a56b61-39d0-4ab7-8e33-c3d136c1c8ef_SetDate">
    <vt:lpwstr>2024-02-25T20:10:36Z</vt:lpwstr>
  </property>
  <property fmtid="{D5CDD505-2E9C-101B-9397-08002B2CF9AE}" pid="9" name="MSIP_Label_61a56b61-39d0-4ab7-8e33-c3d136c1c8ef_Method">
    <vt:lpwstr>Standard</vt:lpwstr>
  </property>
  <property fmtid="{D5CDD505-2E9C-101B-9397-08002B2CF9AE}" pid="10" name="MSIP_Label_61a56b61-39d0-4ab7-8e33-c3d136c1c8ef_Name">
    <vt:lpwstr>public-clean</vt:lpwstr>
  </property>
  <property fmtid="{D5CDD505-2E9C-101B-9397-08002B2CF9AE}" pid="11" name="MSIP_Label_61a56b61-39d0-4ab7-8e33-c3d136c1c8ef_SiteId">
    <vt:lpwstr>b23dbb3c-c932-46b8-a226-601155f98b4d</vt:lpwstr>
  </property>
  <property fmtid="{D5CDD505-2E9C-101B-9397-08002B2CF9AE}" pid="12" name="MSIP_Label_61a56b61-39d0-4ab7-8e33-c3d136c1c8ef_ActionId">
    <vt:lpwstr>08c51a7c-97b9-4b55-bb5b-fc8ff91c17b2</vt:lpwstr>
  </property>
  <property fmtid="{D5CDD505-2E9C-101B-9397-08002B2CF9AE}" pid="13" name="MSIP_Label_61a56b61-39d0-4ab7-8e33-c3d136c1c8ef_ContentBits">
    <vt:lpwstr>0</vt:lpwstr>
  </property>
</Properties>
</file>